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870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3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121619"/>
    <a:srgbClr val="F2F2F2"/>
    <a:srgbClr val="0B49CB"/>
    <a:srgbClr val="F2F4F8"/>
    <a:srgbClr val="1C7DDB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64"/>
    <p:restoredTop sz="85236"/>
  </p:normalViewPr>
  <p:slideViewPr>
    <p:cSldViewPr snapToGrid="0" snapToObjects="1">
      <p:cViewPr varScale="1">
        <p:scale>
          <a:sx n="176" d="100"/>
          <a:sy n="176" d="100"/>
        </p:scale>
        <p:origin x="2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4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154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3A7C-4C06-5747-9239-93CCDBAA7000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8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8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74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9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66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19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86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6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0999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3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233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57" r:id="rId14"/>
    <p:sldLayoutId id="21474837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4737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Satjeet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Singh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30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5676" y="1825625"/>
            <a:ext cx="8975725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045676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D6267-2F34-E95C-2088-814779BB3C0E}"/>
              </a:ext>
            </a:extLst>
          </p:cNvPr>
          <p:cNvSpPr/>
          <p:nvPr/>
        </p:nvSpPr>
        <p:spPr>
          <a:xfrm>
            <a:off x="2926261" y="1698546"/>
            <a:ext cx="1042147" cy="999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1. Check for null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BA00B-546A-E8AB-AB15-B1056656870C}"/>
              </a:ext>
            </a:extLst>
          </p:cNvPr>
          <p:cNvSpPr/>
          <p:nvPr/>
        </p:nvSpPr>
        <p:spPr>
          <a:xfrm>
            <a:off x="5819382" y="1715886"/>
            <a:ext cx="968188" cy="999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2. Calculate the number of launches on each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DAE13-B736-EBA8-E24E-0C7B9A29E963}"/>
              </a:ext>
            </a:extLst>
          </p:cNvPr>
          <p:cNvSpPr/>
          <p:nvPr/>
        </p:nvSpPr>
        <p:spPr>
          <a:xfrm>
            <a:off x="8258020" y="1731359"/>
            <a:ext cx="968188" cy="999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3. Calculate the number and occurrences of each orbit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6C04C-08C1-A6C8-8313-A0435EE1BE6C}"/>
              </a:ext>
            </a:extLst>
          </p:cNvPr>
          <p:cNvSpPr/>
          <p:nvPr/>
        </p:nvSpPr>
        <p:spPr>
          <a:xfrm>
            <a:off x="7418652" y="3443270"/>
            <a:ext cx="1121876" cy="1008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4. Calculate the number and occurrence of mission outcome per orbit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409FF1-C392-037C-348A-A440DECE1F77}"/>
              </a:ext>
            </a:extLst>
          </p:cNvPr>
          <p:cNvSpPr/>
          <p:nvPr/>
        </p:nvSpPr>
        <p:spPr>
          <a:xfrm>
            <a:off x="4061728" y="3434478"/>
            <a:ext cx="1056548" cy="99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badi"/>
              </a:rPr>
              <a:t>5. Create a landing outcome label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C472A-1D5E-1DC4-0D8C-245C20B19FCE}"/>
              </a:ext>
            </a:extLst>
          </p:cNvPr>
          <p:cNvSpPr txBox="1"/>
          <p:nvPr/>
        </p:nvSpPr>
        <p:spPr>
          <a:xfrm>
            <a:off x="1337981" y="4918907"/>
            <a:ext cx="913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</a:t>
            </a:r>
            <a:r>
              <a:rPr lang="en-US" dirty="0" err="1">
                <a:solidFill>
                  <a:srgbClr val="0948CB"/>
                </a:solidFill>
              </a:rPr>
              <a:t>github.com</a:t>
            </a:r>
            <a:r>
              <a:rPr lang="en-US" dirty="0">
                <a:solidFill>
                  <a:srgbClr val="0948CB"/>
                </a:solidFill>
              </a:rPr>
              <a:t>/</a:t>
            </a:r>
            <a:r>
              <a:rPr lang="en-US" dirty="0" err="1">
                <a:solidFill>
                  <a:srgbClr val="0948CB"/>
                </a:solidFill>
              </a:rPr>
              <a:t>satchiffre</a:t>
            </a:r>
            <a:r>
              <a:rPr lang="en-US" dirty="0">
                <a:solidFill>
                  <a:srgbClr val="0948CB"/>
                </a:solidFill>
              </a:rPr>
              <a:t>/Applied-Data-Science-Capstone/blob/main/labs-jupyter-spacex-Data%20wrangling.ipynb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060896-9E97-9C62-0974-98F6C2FEB61F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968408" y="2198468"/>
            <a:ext cx="1850974" cy="1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7F8D3A-5EB2-BED8-16A1-16E5377124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87570" y="2215808"/>
            <a:ext cx="1470450" cy="15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5219A3-DBE1-6028-74CA-F7AEDD2A9CEF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979590" y="2731204"/>
            <a:ext cx="762524" cy="71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009CD4-2B43-B634-B69F-C9F2FD7F9AD0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8276" y="3934401"/>
            <a:ext cx="2300376" cy="1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32229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CC3CBB-E5C2-9748-7714-E5711FF4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66" y="1358058"/>
            <a:ext cx="5200963" cy="10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E8D94E-8013-08FF-38CE-125424BA9511}"/>
              </a:ext>
            </a:extLst>
          </p:cNvPr>
          <p:cNvSpPr txBox="1"/>
          <p:nvPr/>
        </p:nvSpPr>
        <p:spPr>
          <a:xfrm>
            <a:off x="1032229" y="2263115"/>
            <a:ext cx="510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800" dirty="0">
                <a:solidFill>
                  <a:schemeClr val="bg1"/>
                </a:solidFill>
              </a:rPr>
              <a:t>We plotted a </a:t>
            </a:r>
            <a:r>
              <a:rPr lang="en-US" sz="800" dirty="0" err="1">
                <a:solidFill>
                  <a:schemeClr val="bg1"/>
                </a:solidFill>
              </a:rPr>
              <a:t>CatPlot</a:t>
            </a:r>
            <a:r>
              <a:rPr lang="en-US" sz="800" dirty="0">
                <a:solidFill>
                  <a:schemeClr val="bg1"/>
                </a:solidFill>
              </a:rPr>
              <a:t> to see how the </a:t>
            </a:r>
            <a:r>
              <a:rPr lang="en-US" sz="800" dirty="0" err="1">
                <a:solidFill>
                  <a:schemeClr val="bg1"/>
                </a:solidFill>
              </a:rPr>
              <a:t>FlightNumber</a:t>
            </a:r>
            <a:r>
              <a:rPr lang="en-US" sz="800" dirty="0">
                <a:solidFill>
                  <a:schemeClr val="bg1"/>
                </a:solidFill>
              </a:rPr>
              <a:t> and Payload variables would affect the launch outcome.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8C1E6C-45B3-2610-BF01-51CBE0A7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2" y="1358058"/>
            <a:ext cx="5197491" cy="10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3E76-99F6-E0CB-7424-AA0E0FB6DC56}"/>
              </a:ext>
            </a:extLst>
          </p:cNvPr>
          <p:cNvSpPr txBox="1"/>
          <p:nvPr/>
        </p:nvSpPr>
        <p:spPr>
          <a:xfrm>
            <a:off x="6616156" y="2373870"/>
            <a:ext cx="4376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 We plotted a </a:t>
            </a:r>
            <a:r>
              <a:rPr lang="en-US" sz="800" dirty="0" err="1">
                <a:solidFill>
                  <a:schemeClr val="bg1"/>
                </a:solidFill>
              </a:rPr>
              <a:t>CatPlot</a:t>
            </a:r>
            <a:r>
              <a:rPr lang="en-US" sz="800" dirty="0">
                <a:solidFill>
                  <a:schemeClr val="bg1"/>
                </a:solidFill>
              </a:rPr>
              <a:t> to Visualize the relationship between Flight Number and Launch Site.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C36E32-C116-893B-336A-3A564E7D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36" y="2706797"/>
            <a:ext cx="3549276" cy="96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2A20F-27C3-4DE1-995C-FAAD7C7D6D4B}"/>
              </a:ext>
            </a:extLst>
          </p:cNvPr>
          <p:cNvSpPr txBox="1"/>
          <p:nvPr/>
        </p:nvSpPr>
        <p:spPr>
          <a:xfrm>
            <a:off x="900953" y="3572264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800" dirty="0">
                <a:solidFill>
                  <a:schemeClr val="bg1"/>
                </a:solidFill>
              </a:rPr>
              <a:t>We plotted a Scatter Plot to Visualize the relationship between Payload and Launch Site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6C49BE-AE0B-15DB-B60F-7CB598D3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37" y="2706797"/>
            <a:ext cx="2077845" cy="10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AE46F-7083-31D0-2F40-4D64D38C7F6A}"/>
              </a:ext>
            </a:extLst>
          </p:cNvPr>
          <p:cNvSpPr txBox="1"/>
          <p:nvPr/>
        </p:nvSpPr>
        <p:spPr>
          <a:xfrm>
            <a:off x="5466230" y="3722609"/>
            <a:ext cx="2762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We created a bar chart for the success rate of each orbit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7D45C6D-59D5-FA65-DC12-D5534FD5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62" y="2703700"/>
            <a:ext cx="1935513" cy="12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B4C99-BE93-3E7F-18DA-684F16C84284}"/>
              </a:ext>
            </a:extLst>
          </p:cNvPr>
          <p:cNvSpPr txBox="1"/>
          <p:nvPr/>
        </p:nvSpPr>
        <p:spPr>
          <a:xfrm>
            <a:off x="7901828" y="3984529"/>
            <a:ext cx="5639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 We plotted a Scatter Plot to Visualize the relationship between </a:t>
            </a:r>
            <a:r>
              <a:rPr lang="en-US" sz="800" dirty="0" err="1">
                <a:solidFill>
                  <a:schemeClr val="bg1"/>
                </a:solidFill>
              </a:rPr>
              <a:t>FlightNumber</a:t>
            </a:r>
            <a:r>
              <a:rPr lang="en-US" sz="800" dirty="0">
                <a:solidFill>
                  <a:schemeClr val="bg1"/>
                </a:solidFill>
              </a:rPr>
              <a:t> and Orbit type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BECDBC79-471B-033E-6C57-343283C6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8" y="3984065"/>
            <a:ext cx="2102201" cy="137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1FA605-563A-AEDC-7133-C62BAF983972}"/>
              </a:ext>
            </a:extLst>
          </p:cNvPr>
          <p:cNvSpPr txBox="1"/>
          <p:nvPr/>
        </p:nvSpPr>
        <p:spPr>
          <a:xfrm>
            <a:off x="968278" y="5354156"/>
            <a:ext cx="41424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 We plotted a Scatter Plot to Visualize the relationship between Payload and Orbit type</a:t>
            </a:r>
          </a:p>
          <a:p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D4B4485-1EC8-C2B1-B9EA-3533071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05" y="4237938"/>
            <a:ext cx="1785217" cy="12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B54459-583C-31A3-7F12-41FE856742AD}"/>
              </a:ext>
            </a:extLst>
          </p:cNvPr>
          <p:cNvSpPr txBox="1"/>
          <p:nvPr/>
        </p:nvSpPr>
        <p:spPr>
          <a:xfrm>
            <a:off x="5768508" y="5495268"/>
            <a:ext cx="6004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We plot a line chart with x axis to be Year and y axis to be average success rate, to get the average launch success trend.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DC8B9-C19F-76C8-8302-F3CCCD9E3105}"/>
              </a:ext>
            </a:extLst>
          </p:cNvPr>
          <p:cNvSpPr txBox="1"/>
          <p:nvPr/>
        </p:nvSpPr>
        <p:spPr>
          <a:xfrm>
            <a:off x="1290918" y="5878672"/>
            <a:ext cx="6770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</a:t>
            </a:r>
            <a:r>
              <a:rPr lang="en-US" dirty="0" err="1">
                <a:solidFill>
                  <a:srgbClr val="0948CB"/>
                </a:solidFill>
              </a:rPr>
              <a:t>github.com</a:t>
            </a:r>
            <a:r>
              <a:rPr lang="en-US" dirty="0">
                <a:solidFill>
                  <a:srgbClr val="0948CB"/>
                </a:solidFill>
              </a:rPr>
              <a:t>/</a:t>
            </a:r>
            <a:r>
              <a:rPr lang="en-US" dirty="0" err="1">
                <a:solidFill>
                  <a:srgbClr val="0948CB"/>
                </a:solidFill>
              </a:rPr>
              <a:t>satchiffre</a:t>
            </a:r>
            <a:r>
              <a:rPr lang="en-US" dirty="0">
                <a:solidFill>
                  <a:srgbClr val="0948CB"/>
                </a:solidFill>
              </a:rPr>
              <a:t>/Applied-Data-Science-Capstone/blob/main/</a:t>
            </a:r>
            <a:r>
              <a:rPr lang="en-US" dirty="0" err="1">
                <a:solidFill>
                  <a:srgbClr val="0948CB"/>
                </a:solidFill>
              </a:rPr>
              <a:t>jupyter</a:t>
            </a:r>
            <a:r>
              <a:rPr lang="en-US" dirty="0">
                <a:solidFill>
                  <a:srgbClr val="0948CB"/>
                </a:solidFill>
              </a:rPr>
              <a:t>-labs-</a:t>
            </a:r>
            <a:r>
              <a:rPr lang="en-US" dirty="0" err="1">
                <a:solidFill>
                  <a:srgbClr val="0948CB"/>
                </a:solidFill>
              </a:rPr>
              <a:t>eda</a:t>
            </a:r>
            <a:r>
              <a:rPr lang="en-US" dirty="0">
                <a:solidFill>
                  <a:srgbClr val="0948CB"/>
                </a:solidFill>
              </a:rPr>
              <a:t>-</a:t>
            </a:r>
            <a:r>
              <a:rPr lang="en-US" dirty="0" err="1">
                <a:solidFill>
                  <a:srgbClr val="0948CB"/>
                </a:solidFill>
              </a:rPr>
              <a:t>dataviz.ipynb</a:t>
            </a:r>
            <a:endParaRPr lang="en-US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168" y="1704975"/>
            <a:ext cx="10460832" cy="4957082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 outcome in ground pad was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 Using a subquery.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b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satchiffre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/Applied-Data-Science-Capstone/blob/main/jupyter-labs-eda-sql-coursera_sqllite%20(1).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1110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371" y="1795010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marked all launch sites on a map by first creating a folium Map object, and then used </a:t>
            </a:r>
            <a:r>
              <a:rPr lang="en-US" dirty="0" err="1">
                <a:solidFill>
                  <a:schemeClr val="bg1"/>
                </a:solidFill>
              </a:rPr>
              <a:t>folium.Circle</a:t>
            </a:r>
            <a:r>
              <a:rPr lang="en-US" dirty="0">
                <a:solidFill>
                  <a:schemeClr val="bg1"/>
                </a:solidFill>
              </a:rPr>
              <a:t> to add a highlighted circle area on a specific coordinate. Afterwards we created and added </a:t>
            </a:r>
            <a:r>
              <a:rPr lang="en-US" dirty="0" err="1">
                <a:solidFill>
                  <a:schemeClr val="bg1"/>
                </a:solidFill>
              </a:rPr>
              <a:t>folium.Circle</a:t>
            </a:r>
            <a:r>
              <a:rPr lang="en-US" dirty="0">
                <a:solidFill>
                  <a:schemeClr val="bg1"/>
                </a:solidFill>
              </a:rPr>
              <a:t> and </a:t>
            </a:r>
            <a:r>
              <a:rPr lang="en-US" dirty="0" err="1">
                <a:solidFill>
                  <a:schemeClr val="bg1"/>
                </a:solidFill>
              </a:rPr>
              <a:t>folium.Marker</a:t>
            </a:r>
            <a:r>
              <a:rPr lang="en-US" dirty="0">
                <a:solidFill>
                  <a:schemeClr val="bg1"/>
                </a:solidFill>
              </a:rPr>
              <a:t> for each launch site on the site map.</a:t>
            </a:r>
          </a:p>
          <a:p>
            <a:r>
              <a:rPr lang="en-US" dirty="0">
                <a:solidFill>
                  <a:schemeClr val="bg1"/>
                </a:solidFill>
              </a:rPr>
              <a:t>We marked the success/failed launches for each site on the map by creating a </a:t>
            </a:r>
            <a:r>
              <a:rPr lang="en-US" dirty="0" err="1">
                <a:solidFill>
                  <a:schemeClr val="bg1"/>
                </a:solidFill>
              </a:rPr>
              <a:t>MarkerCluster</a:t>
            </a:r>
            <a:r>
              <a:rPr lang="en-US" dirty="0">
                <a:solidFill>
                  <a:schemeClr val="bg1"/>
                </a:solidFill>
              </a:rPr>
              <a:t> object. For each launch result we add a </a:t>
            </a:r>
            <a:r>
              <a:rPr lang="en-US" dirty="0" err="1">
                <a:solidFill>
                  <a:schemeClr val="bg1"/>
                </a:solidFill>
              </a:rPr>
              <a:t>folium.Marker</a:t>
            </a:r>
            <a:r>
              <a:rPr lang="en-US" dirty="0">
                <a:solidFill>
                  <a:schemeClr val="bg1"/>
                </a:solidFill>
              </a:rPr>
              <a:t> to </a:t>
            </a:r>
            <a:r>
              <a:rPr lang="en-US" dirty="0" err="1">
                <a:solidFill>
                  <a:schemeClr val="bg1"/>
                </a:solidFill>
              </a:rPr>
              <a:t>marker_cluster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To calculate the distances between a launch site to its proximities we add a </a:t>
            </a:r>
            <a:r>
              <a:rPr lang="en-US" dirty="0" err="1">
                <a:solidFill>
                  <a:schemeClr val="bg1"/>
                </a:solidFill>
              </a:rPr>
              <a:t>MousePosition</a:t>
            </a:r>
            <a:r>
              <a:rPr lang="en-US" dirty="0">
                <a:solidFill>
                  <a:schemeClr val="bg1"/>
                </a:solidFill>
              </a:rPr>
              <a:t> on the map to obtain the coordinates over a point on the map.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263496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Build an Interactive Map with Folium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D406B-7AED-55B4-4081-EDC9A26589FD}"/>
              </a:ext>
            </a:extLst>
          </p:cNvPr>
          <p:cNvSpPr txBox="1"/>
          <p:nvPr/>
        </p:nvSpPr>
        <p:spPr>
          <a:xfrm>
            <a:off x="1509487" y="53020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</a:t>
            </a:r>
            <a:r>
              <a:rPr lang="en-US" dirty="0" err="1">
                <a:solidFill>
                  <a:srgbClr val="0948CB"/>
                </a:solidFill>
              </a:rPr>
              <a:t>github.com</a:t>
            </a:r>
            <a:r>
              <a:rPr lang="en-US" dirty="0">
                <a:solidFill>
                  <a:srgbClr val="0948CB"/>
                </a:solidFill>
              </a:rPr>
              <a:t>/</a:t>
            </a:r>
            <a:r>
              <a:rPr lang="en-US" dirty="0" err="1">
                <a:solidFill>
                  <a:srgbClr val="0948CB"/>
                </a:solidFill>
              </a:rPr>
              <a:t>satchiffre</a:t>
            </a:r>
            <a:r>
              <a:rPr lang="en-US" dirty="0">
                <a:solidFill>
                  <a:srgbClr val="0948CB"/>
                </a:solidFill>
              </a:rPr>
              <a:t>/Applied-Data-Science-Capstone/blob/main/</a:t>
            </a:r>
            <a:r>
              <a:rPr lang="en-US" dirty="0" err="1">
                <a:solidFill>
                  <a:srgbClr val="0948CB"/>
                </a:solidFill>
              </a:rPr>
              <a:t>lab_jupyter_launch_site_location.ipynb</a:t>
            </a:r>
            <a:endParaRPr lang="en-US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168" y="1767568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created a Dashboard with </a:t>
            </a:r>
            <a:r>
              <a:rPr lang="en-US" dirty="0" err="1">
                <a:solidFill>
                  <a:schemeClr val="bg1"/>
                </a:solidFill>
              </a:rPr>
              <a:t>Plotly</a:t>
            </a:r>
            <a:r>
              <a:rPr lang="en-US" dirty="0">
                <a:solidFill>
                  <a:schemeClr val="bg1"/>
                </a:solidFill>
              </a:rPr>
              <a:t> Dash to display various charts.</a:t>
            </a:r>
          </a:p>
          <a:p>
            <a:r>
              <a:rPr lang="en-US" dirty="0">
                <a:solidFill>
                  <a:schemeClr val="bg1"/>
                </a:solidFill>
              </a:rPr>
              <a:t>We added a pie chart to show the total successful launches count for all sites, this chart allows us to select a payload range to see how the change in payload range affects the success rate. </a:t>
            </a:r>
          </a:p>
          <a:p>
            <a:r>
              <a:rPr lang="en-US" dirty="0">
                <a:solidFill>
                  <a:schemeClr val="bg1"/>
                </a:solidFill>
              </a:rPr>
              <a:t>We added a scatter chart to show the correlation between payload and launch success.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1110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Build a Dashboard with </a:t>
            </a:r>
            <a:r>
              <a:rPr lang="en-US" sz="3400" dirty="0" err="1">
                <a:solidFill>
                  <a:schemeClr val="tx2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C8666-B909-3DF3-E447-C2E90AA58CAC}"/>
              </a:ext>
            </a:extLst>
          </p:cNvPr>
          <p:cNvSpPr txBox="1"/>
          <p:nvPr/>
        </p:nvSpPr>
        <p:spPr>
          <a:xfrm>
            <a:off x="1436914" y="4898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</a:t>
            </a:r>
            <a:r>
              <a:rPr lang="en-US" dirty="0" err="1">
                <a:solidFill>
                  <a:srgbClr val="0948CB"/>
                </a:solidFill>
              </a:rPr>
              <a:t>github.com</a:t>
            </a:r>
            <a:r>
              <a:rPr lang="en-US" dirty="0">
                <a:solidFill>
                  <a:srgbClr val="0948CB"/>
                </a:solidFill>
              </a:rPr>
              <a:t>/</a:t>
            </a:r>
            <a:r>
              <a:rPr lang="en-US" dirty="0" err="1">
                <a:solidFill>
                  <a:srgbClr val="0948CB"/>
                </a:solidFill>
              </a:rPr>
              <a:t>satchiffre</a:t>
            </a:r>
            <a:r>
              <a:rPr lang="en-US" dirty="0">
                <a:solidFill>
                  <a:srgbClr val="0948CB"/>
                </a:solidFill>
              </a:rPr>
              <a:t>/Applied-Data-Science-Capstone/blob/main/</a:t>
            </a:r>
            <a:r>
              <a:rPr lang="en-US" dirty="0" err="1">
                <a:solidFill>
                  <a:srgbClr val="0948CB"/>
                </a:solidFill>
              </a:rPr>
              <a:t>spacex_dash_app.py</a:t>
            </a:r>
            <a:endParaRPr lang="en-US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263496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4B748-0200-ECC6-12BB-5184F27A1F46}"/>
              </a:ext>
            </a:extLst>
          </p:cNvPr>
          <p:cNvSpPr txBox="1"/>
          <p:nvPr/>
        </p:nvSpPr>
        <p:spPr>
          <a:xfrm>
            <a:off x="1110344" y="1582057"/>
            <a:ext cx="144852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standardized the data and split the data into train and test sets. 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testing Logistic Regression, Support Vector machines, Decision Tree Classifier, and K-nearest neighbors, 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found the best hyperparameters and calculated the accuracy of the test data.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A9410-9313-D026-E23C-69061AB6FF4A}"/>
              </a:ext>
            </a:extLst>
          </p:cNvPr>
          <p:cNvSpPr/>
          <p:nvPr/>
        </p:nvSpPr>
        <p:spPr>
          <a:xfrm>
            <a:off x="1502229" y="3178629"/>
            <a:ext cx="9144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Standardize the data in X then reassign it to the variable X using the transform provided below.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5A490-8D31-9FCD-ECE8-C0565A7DC0EC}"/>
              </a:ext>
            </a:extLst>
          </p:cNvPr>
          <p:cNvSpPr/>
          <p:nvPr/>
        </p:nvSpPr>
        <p:spPr>
          <a:xfrm>
            <a:off x="2975428" y="3178629"/>
            <a:ext cx="9144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 the function </a:t>
            </a:r>
            <a:r>
              <a:rPr lang="en-US" sz="800" dirty="0" err="1">
                <a:solidFill>
                  <a:schemeClr val="bg1"/>
                </a:solidFill>
              </a:rPr>
              <a:t>train_test_split</a:t>
            </a:r>
            <a:r>
              <a:rPr lang="en-US" sz="800" dirty="0">
                <a:solidFill>
                  <a:schemeClr val="bg1"/>
                </a:solidFill>
              </a:rPr>
              <a:t> to split the data X and Y into training and test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DD9A3-79CD-EA78-4B49-10A7B963AB4F}"/>
              </a:ext>
            </a:extLst>
          </p:cNvPr>
          <p:cNvSpPr/>
          <p:nvPr/>
        </p:nvSpPr>
        <p:spPr>
          <a:xfrm>
            <a:off x="4448627" y="3141170"/>
            <a:ext cx="1182915" cy="989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Create a classification object then create a </a:t>
            </a:r>
            <a:r>
              <a:rPr lang="en-US" sz="800" dirty="0" err="1">
                <a:solidFill>
                  <a:schemeClr val="bg1"/>
                </a:solidFill>
              </a:rPr>
              <a:t>GridSearchCV</a:t>
            </a:r>
            <a:r>
              <a:rPr lang="en-US" sz="800" dirty="0">
                <a:solidFill>
                  <a:schemeClr val="bg1"/>
                </a:solidFill>
              </a:rPr>
              <a:t> object </a:t>
            </a:r>
            <a:r>
              <a:rPr lang="en-US" sz="800" dirty="0" err="1">
                <a:solidFill>
                  <a:schemeClr val="bg1"/>
                </a:solidFill>
              </a:rPr>
              <a:t>logreg_cv</a:t>
            </a:r>
            <a:r>
              <a:rPr lang="en-US" sz="800" dirty="0">
                <a:solidFill>
                  <a:schemeClr val="bg1"/>
                </a:solidFill>
              </a:rPr>
              <a:t> with cv = 10.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33A66-0018-2F49-8190-897B6811209C}"/>
              </a:ext>
            </a:extLst>
          </p:cNvPr>
          <p:cNvSpPr/>
          <p:nvPr/>
        </p:nvSpPr>
        <p:spPr>
          <a:xfrm>
            <a:off x="6371773" y="3141170"/>
            <a:ext cx="994230" cy="9893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Calculate the accuracy on the test data using the method score &amp; take a look at the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B29B-8423-948D-0D93-73449871DA88}"/>
              </a:ext>
            </a:extLst>
          </p:cNvPr>
          <p:cNvSpPr txBox="1"/>
          <p:nvPr/>
        </p:nvSpPr>
        <p:spPr>
          <a:xfrm>
            <a:off x="1110344" y="2505387"/>
            <a:ext cx="657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applied the above steps to create all the above list models.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8D6E9-D8B7-12A0-1654-AF02A55789E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416629" y="3635829"/>
            <a:ext cx="55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C98283-7EBE-FEC0-0349-47A6C0F3089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89828" y="3635829"/>
            <a:ext cx="55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A37251-2F1A-55BB-593D-F9938EC02B0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631542" y="3635829"/>
            <a:ext cx="740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782FA7-05B0-0A29-26B7-12F3C7624072}"/>
              </a:ext>
            </a:extLst>
          </p:cNvPr>
          <p:cNvSpPr txBox="1"/>
          <p:nvPr/>
        </p:nvSpPr>
        <p:spPr>
          <a:xfrm>
            <a:off x="1661886" y="5152570"/>
            <a:ext cx="638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</a:t>
            </a:r>
            <a:r>
              <a:rPr lang="en-US" dirty="0" err="1">
                <a:solidFill>
                  <a:srgbClr val="0948CB"/>
                </a:solidFill>
              </a:rPr>
              <a:t>github.com</a:t>
            </a:r>
            <a:r>
              <a:rPr lang="en-US" dirty="0">
                <a:solidFill>
                  <a:srgbClr val="0948CB"/>
                </a:solidFill>
              </a:rPr>
              <a:t>/</a:t>
            </a:r>
            <a:r>
              <a:rPr lang="en-US" dirty="0" err="1">
                <a:solidFill>
                  <a:srgbClr val="0948CB"/>
                </a:solidFill>
              </a:rPr>
              <a:t>satchiffre</a:t>
            </a:r>
            <a:r>
              <a:rPr lang="en-US" dirty="0">
                <a:solidFill>
                  <a:srgbClr val="0948CB"/>
                </a:solidFill>
              </a:rPr>
              <a:t>/Applied-Data-Science-Capstone/blob/main/SpaceX_Machine%20Learning%20Prediction_Part_5.ipynb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399925" y="1807337"/>
            <a:ext cx="7068725" cy="3904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– The overall success rate was 67%.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– 83% 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– 83%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 – 83%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– 83%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241725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1140125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07692-5EB9-15EC-6F3D-B7CD7AE1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45160"/>
            <a:ext cx="7772400" cy="23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111835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5FC41-3304-BF57-9401-3549BB6B9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29" y="1784176"/>
            <a:ext cx="7772400" cy="29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65846" y="5733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343325" y="46154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62519-382F-B202-8767-7EDDABD3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25" y="1435100"/>
            <a:ext cx="7772400" cy="38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38611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D1C26-D9A7-0619-D642-0E5FB5FA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0289"/>
            <a:ext cx="7772400" cy="27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1618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9F45A-5540-B617-FF25-84DDB279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5" y="1565053"/>
            <a:ext cx="7772400" cy="28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1183668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8000D-CAF8-29F7-4104-BD4AB390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40" y="1357086"/>
            <a:ext cx="7772400" cy="52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11110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3A16-098E-B797-95EA-F98CCFDC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08729"/>
            <a:ext cx="7772400" cy="48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47875-6A2E-F55B-1E9D-4495613AB700}"/>
              </a:ext>
            </a:extLst>
          </p:cNvPr>
          <p:cNvSpPr txBox="1"/>
          <p:nvPr/>
        </p:nvSpPr>
        <p:spPr>
          <a:xfrm>
            <a:off x="1277258" y="2485079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above query will display all the launch site names.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F169A-603A-A139-EFB2-5E7ACA8D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58" y="3409463"/>
            <a:ext cx="7772400" cy="13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183668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C8106-B406-8B53-AAD8-8D7C260F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6" y="1718018"/>
            <a:ext cx="9022541" cy="1823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D3F35-7D30-E204-31A4-82169AF58E2A}"/>
              </a:ext>
            </a:extLst>
          </p:cNvPr>
          <p:cNvSpPr txBox="1"/>
          <p:nvPr/>
        </p:nvSpPr>
        <p:spPr>
          <a:xfrm>
            <a:off x="1531256" y="3955143"/>
            <a:ext cx="881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above query will display 5 records where launch sites begin with the string CCA.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0602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BEF38-B6F4-ED26-42C1-3B361D79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2" y="1711895"/>
            <a:ext cx="9534898" cy="1539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17837-A37D-DEBA-7CDA-02AFF466CB8C}"/>
              </a:ext>
            </a:extLst>
          </p:cNvPr>
          <p:cNvSpPr txBox="1"/>
          <p:nvPr/>
        </p:nvSpPr>
        <p:spPr>
          <a:xfrm>
            <a:off x="1302092" y="3839028"/>
            <a:ext cx="978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SUM formula to calculate the total and used the WHERE clause to specify NASA.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190925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08E96-277E-444F-885A-51ED7AD1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25" y="1648838"/>
            <a:ext cx="7772400" cy="1557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4D20E-D934-6F0D-9A3B-5D58D5DC69CE}"/>
              </a:ext>
            </a:extLst>
          </p:cNvPr>
          <p:cNvSpPr txBox="1"/>
          <p:nvPr/>
        </p:nvSpPr>
        <p:spPr>
          <a:xfrm>
            <a:off x="1001486" y="3882572"/>
            <a:ext cx="1119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AVG formula to calculate the average and used the WHERE clause to specify the booster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1074811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D0684-7043-F2BF-E3E4-0CF83905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14" y="1471023"/>
            <a:ext cx="7772400" cy="932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028F3-ED75-7E06-A496-D4C556A4E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836" y="2654300"/>
            <a:ext cx="4406900" cy="7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A16CC-B0D6-96F3-578E-2F2C124C4E21}"/>
              </a:ext>
            </a:extLst>
          </p:cNvPr>
          <p:cNvSpPr txBox="1"/>
          <p:nvPr/>
        </p:nvSpPr>
        <p:spPr>
          <a:xfrm>
            <a:off x="1382057" y="3969657"/>
            <a:ext cx="1006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min function to get the earliest date of a successful landing outcome in ground pad.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16915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EE947-B703-E5CD-DCE7-AE52A1FF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1021"/>
            <a:ext cx="7772400" cy="804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30463-2620-24B9-14D9-C0F55687F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229" y="3027136"/>
            <a:ext cx="7772400" cy="1336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DEF53-6FE5-1DDB-27E2-17430DDB463D}"/>
              </a:ext>
            </a:extLst>
          </p:cNvPr>
          <p:cNvSpPr txBox="1"/>
          <p:nvPr/>
        </p:nvSpPr>
        <p:spPr>
          <a:xfrm>
            <a:off x="1524000" y="4789715"/>
            <a:ext cx="728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a WHERE clause with AND to specify for multiple conditions.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13544" y="1346990"/>
            <a:ext cx="10262668" cy="291572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64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following methodologies in our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4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38952" y="54123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badi"/>
              </a:rPr>
              <a:t>Executive Summary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6B0F2-4023-8362-8151-ABE715B74586}"/>
              </a:ext>
            </a:extLst>
          </p:cNvPr>
          <p:cNvSpPr txBox="1"/>
          <p:nvPr/>
        </p:nvSpPr>
        <p:spPr>
          <a:xfrm>
            <a:off x="1181100" y="4424085"/>
            <a:ext cx="9829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sz="1200" dirty="0">
              <a:solidFill>
                <a:srgbClr val="4DADCF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r>
              <a:rPr lang="en-US" sz="1200" dirty="0">
                <a:solidFill>
                  <a:srgbClr val="4DADCF">
                    <a:lumMod val="25000"/>
                  </a:srgbClr>
                </a:solidFill>
                <a:latin typeface="Abadi" panose="020B0604020104020204" pitchFamily="34" charset="0"/>
              </a:rPr>
              <a:t>We summarized the results with the following:</a:t>
            </a:r>
          </a:p>
          <a:p>
            <a:endParaRPr lang="en-US" sz="1200" dirty="0">
              <a:solidFill>
                <a:srgbClr val="4DADCF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ADCF">
                    <a:lumMod val="25000"/>
                  </a:srgbClr>
                </a:solidFill>
                <a:latin typeface="Abadi" panose="020B0604020104020204" pitchFamily="34" charset="0"/>
              </a:rPr>
              <a:t>EDA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DADCF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ADCF">
                    <a:lumMod val="25000"/>
                  </a:srgb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DADCF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ADCF">
                    <a:lumMod val="25000"/>
                  </a:srgbClr>
                </a:solidFill>
                <a:latin typeface="Abadi" panose="020B0604020104020204" pitchFamily="34" charset="0"/>
              </a:rPr>
              <a:t>Predictive analysis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37235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D7D98-1F82-BC20-F6BC-297FEA2E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57" y="1835798"/>
            <a:ext cx="7772400" cy="676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A7E1D-4D0B-277F-F8AD-34DCB643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028" y="2765809"/>
            <a:ext cx="7772400" cy="109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AB913-AAED-1197-D738-2DF56387D2F5}"/>
              </a:ext>
            </a:extLst>
          </p:cNvPr>
          <p:cNvSpPr txBox="1"/>
          <p:nvPr/>
        </p:nvSpPr>
        <p:spPr>
          <a:xfrm>
            <a:off x="1170967" y="4463143"/>
            <a:ext cx="109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using group by and count we were able to group by mission outcome and get a total for each outcome.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183669" y="43785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AB4DD-7BD9-1A59-8422-1FCD4364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588105"/>
            <a:ext cx="7772400" cy="43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DBB7C-88C5-6C19-B6EB-AE86AF0A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337270"/>
            <a:ext cx="7772400" cy="2958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39BD1-1F9F-68DE-5EB1-F130E7A2B8A9}"/>
              </a:ext>
            </a:extLst>
          </p:cNvPr>
          <p:cNvSpPr txBox="1"/>
          <p:nvPr/>
        </p:nvSpPr>
        <p:spPr>
          <a:xfrm>
            <a:off x="1821543" y="5675085"/>
            <a:ext cx="851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a subquery to calculate what the MAX Payload is and then were able to specify the BOOSTER_VERSIONs with our WHERE clause.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205440" y="45237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F7944-1C99-8589-083C-F2263A310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3" y="1779367"/>
            <a:ext cx="9416168" cy="463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59CEC-3254-E564-BCF1-EBDC219A9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86" y="2652573"/>
            <a:ext cx="7772400" cy="735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DDC48-71E2-70D0-B610-6844B2C56E20}"/>
              </a:ext>
            </a:extLst>
          </p:cNvPr>
          <p:cNvSpPr txBox="1"/>
          <p:nvPr/>
        </p:nvSpPr>
        <p:spPr>
          <a:xfrm>
            <a:off x="1509486" y="4005943"/>
            <a:ext cx="848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multiple clauses along with ORDER BY to get the dates in order in 2015.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256240" y="60748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C5076-5F4D-BE64-6116-1B3CE064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43" y="1692807"/>
            <a:ext cx="7772400" cy="437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E798B-0B48-41EE-D38E-BAC2D16C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43" y="2264229"/>
            <a:ext cx="7772400" cy="2981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77C05-5686-305C-4240-7CA865548353}"/>
              </a:ext>
            </a:extLst>
          </p:cNvPr>
          <p:cNvSpPr txBox="1"/>
          <p:nvPr/>
        </p:nvSpPr>
        <p:spPr>
          <a:xfrm>
            <a:off x="2039258" y="5486400"/>
            <a:ext cx="695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between in our WHERE clause to specify the time period.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1539948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All launch sites’ location markers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B252C-26E0-7F5C-193F-61DDB89B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85" y="1287111"/>
            <a:ext cx="9528629" cy="4096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6348A-866F-5671-90C4-A969D39EFFA7}"/>
              </a:ext>
            </a:extLst>
          </p:cNvPr>
          <p:cNvSpPr txBox="1"/>
          <p:nvPr/>
        </p:nvSpPr>
        <p:spPr>
          <a:xfrm>
            <a:off x="1807028" y="5634385"/>
            <a:ext cx="905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map shows all the location markers on the US map. All locations are located on coasts of the country.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444925" y="54590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Color-labeled launch outcomes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1CC26-3475-02BA-732F-B3A99ADF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29" y="1293948"/>
            <a:ext cx="4942664" cy="247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56BD8-997C-4016-13CB-83AE7B497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893" y="1293948"/>
            <a:ext cx="5260878" cy="2472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D7CF4-A14D-5A84-02DD-0B3D67323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29" y="3766457"/>
            <a:ext cx="2905160" cy="3033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65D3E1-7450-BF4F-DE08-983570B6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389" y="3766457"/>
            <a:ext cx="4415580" cy="2817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467336-EB87-0D82-50CD-B236F5A0125A}"/>
              </a:ext>
            </a:extLst>
          </p:cNvPr>
          <p:cNvSpPr txBox="1"/>
          <p:nvPr/>
        </p:nvSpPr>
        <p:spPr>
          <a:xfrm>
            <a:off x="8411029" y="4753428"/>
            <a:ext cx="378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folium maps show the outcomes for each launch site.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16915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</a:t>
            </a:r>
            <a:r>
              <a:rPr lang="en-US" sz="37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Launch site with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C3B18-D73B-57EE-9122-44EED26E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1285048"/>
            <a:ext cx="7772400" cy="395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0847E-4801-0023-999D-275BFFCF7FD6}"/>
              </a:ext>
            </a:extLst>
          </p:cNvPr>
          <p:cNvSpPr txBox="1"/>
          <p:nvPr/>
        </p:nvSpPr>
        <p:spPr>
          <a:xfrm>
            <a:off x="1386113" y="5572952"/>
            <a:ext cx="926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map shows the distance from the launch sites to the coast and the distance between.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423154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4ED29-4C7D-2A4E-E364-89551304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428461"/>
            <a:ext cx="7772400" cy="3318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4ADD-C028-BFAB-7ABA-BCCE7DCF881D}"/>
              </a:ext>
            </a:extLst>
          </p:cNvPr>
          <p:cNvSpPr txBox="1"/>
          <p:nvPr/>
        </p:nvSpPr>
        <p:spPr>
          <a:xfrm>
            <a:off x="1959428" y="5244873"/>
            <a:ext cx="787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above chart shows that KSC LC-39A is the most successful launch site.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13544" y="1346990"/>
            <a:ext cx="10262668" cy="29157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38952" y="54123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badi"/>
              </a:rPr>
              <a:t>Introduction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8E043-AC7E-D48D-5820-4A864BC53B58}"/>
              </a:ext>
            </a:extLst>
          </p:cNvPr>
          <p:cNvSpPr txBox="1"/>
          <p:nvPr/>
        </p:nvSpPr>
        <p:spPr>
          <a:xfrm>
            <a:off x="1038952" y="1444271"/>
            <a:ext cx="1079798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Now that the commercial space age is here, many companies are endeavoring to make space travel more affordable.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One of these company’s is SpaceX. SpaceX advertises Falcon 9 rocket launches on its website with a cost of 62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million dollars, while other providers cost upwards of 165 million dollars each. Much of SpaceX’s savings is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because they can reuse the first stage.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task of this project will be to see whether we can accurately predict if the first stage of the SpaceX rocket will land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successfully.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43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400629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2273-9DA6-29D3-609D-6CE2D243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333455"/>
            <a:ext cx="7772400" cy="3347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E745F-1D9D-0FF6-FB4B-5930C093BE0D}"/>
              </a:ext>
            </a:extLst>
          </p:cNvPr>
          <p:cNvSpPr txBox="1"/>
          <p:nvPr/>
        </p:nvSpPr>
        <p:spPr>
          <a:xfrm>
            <a:off x="2853251" y="5155213"/>
            <a:ext cx="67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Site KSC LC-39A has the highest success ratio as shown above.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17565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FA009-4397-8788-DD32-4FED3912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3" y="1286994"/>
            <a:ext cx="5203371" cy="264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311E6-D628-81CF-63DA-3CA9A86B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13" y="1286994"/>
            <a:ext cx="5660573" cy="2642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1B61FD-F821-64D2-BC29-B30AAFE183C3}"/>
              </a:ext>
            </a:extLst>
          </p:cNvPr>
          <p:cNvSpPr txBox="1"/>
          <p:nvPr/>
        </p:nvSpPr>
        <p:spPr>
          <a:xfrm>
            <a:off x="2249714" y="4477656"/>
            <a:ext cx="4390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the above charts show, the heavier the payload the more chance of failure. We can say Payload and Launch Outcome are negatively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1488468" y="50286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Classification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8D9FD-224E-22AD-79D3-66C88D5D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290864"/>
            <a:ext cx="7772400" cy="41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314297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Confusion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C7002-CA79-99A1-55A1-95F11423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74" y="1363064"/>
            <a:ext cx="3098212" cy="2392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95D2F-F763-EFBC-3DDC-9B9FB3E5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5" y="1248195"/>
            <a:ext cx="3552389" cy="274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A47EC-E475-F3C1-CB9B-46DA8909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37" y="4061657"/>
            <a:ext cx="2989943" cy="230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79698-DEF8-0A9C-2F05-977B658F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96" y="3991428"/>
            <a:ext cx="2938389" cy="2269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E9071-C696-ECC9-26D7-CC3F9C69C12B}"/>
              </a:ext>
            </a:extLst>
          </p:cNvPr>
          <p:cNvSpPr txBox="1"/>
          <p:nvPr/>
        </p:nvSpPr>
        <p:spPr>
          <a:xfrm>
            <a:off x="8554829" y="3105834"/>
            <a:ext cx="32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3 Models provided the same accuracy.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409372" y="1889352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 – All 4 showed equal amounts of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 – The lower the payload, the more chance of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 – As the years have passed, the success rate of SpaceX has increased.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 – KSC LC 39A is the most successful launch site.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408640" y="4874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1215789" y="2315234"/>
            <a:ext cx="184731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260828" y="1305143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in our project by requesting and parsing the SpaceX launch data using a GET request the Space Rest API alongside using Web Scraping techniques to obtain data directly from sites.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collecting Data, we calculated the number of launches on each site, number and occurrences of orbits, and created a landing outcome label.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6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/>
            <a:endParaRPr lang="en-US" sz="6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standardized the data and split the data into train and test sets. After testing Logistic Regression, Support Vector machines, Decision Tree Classifier, and K-nearest neighbors, we found the best hyperparameters and calculated the accuracy of the test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119634" y="5453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badi"/>
              </a:rPr>
              <a:t>Methodology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80029" y="1476001"/>
            <a:ext cx="4820771" cy="413814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A get request using the requests library to obtain the launch data will be used to get the data from the SpaceX REST API. </a:t>
            </a:r>
            <a:endParaRPr lang="en-US" sz="1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This result is viewed by calling the .</a:t>
            </a:r>
            <a:r>
              <a:rPr lang="en-US" sz="14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json</a:t>
            </a:r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() method and then converted to a data frame, using the </a:t>
            </a:r>
            <a:r>
              <a:rPr lang="en-US" sz="14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json_normalize</a:t>
            </a:r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 function. </a:t>
            </a:r>
            <a:endParaRPr lang="en-US" sz="1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Another popular data source for obtaining Falcon 9 Launch data is web scraping related </a:t>
            </a:r>
            <a:endParaRPr lang="en-US" sz="1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We also used the Python </a:t>
            </a:r>
            <a:r>
              <a:rPr lang="en-US" sz="1400" dirty="0" err="1">
                <a:solidFill>
                  <a:srgbClr val="1F1F1F"/>
                </a:solidFill>
                <a:latin typeface="Source Sans Pro" panose="020B0503030403020204" pitchFamily="34" charset="0"/>
              </a:rPr>
              <a:t>BeautifulSoup</a:t>
            </a:r>
            <a:r>
              <a:rPr lang="en-US" sz="1400" dirty="0">
                <a:solidFill>
                  <a:srgbClr val="1F1F1F"/>
                </a:solidFill>
                <a:latin typeface="Source Sans Pro" panose="020B0503030403020204" pitchFamily="34" charset="0"/>
              </a:rPr>
              <a:t> package to web scrape HTML tables that contain valuable Falcon 9 launch records. This data was parsed from those tables and converted into Panda’s data frames for further visualization and analysis. </a:t>
            </a:r>
            <a:endParaRPr lang="en-US" sz="1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045675" y="46787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Abadi"/>
              </a:rPr>
              <a:t>Data Collection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B96998-4F4D-94AA-5047-A9FA7AC95C7B}"/>
              </a:ext>
            </a:extLst>
          </p:cNvPr>
          <p:cNvSpPr/>
          <p:nvPr/>
        </p:nvSpPr>
        <p:spPr>
          <a:xfrm>
            <a:off x="6911789" y="1559859"/>
            <a:ext cx="1116105" cy="7261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Use SpaceX REST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849A41-D71B-DCEB-636E-C1FE2958AE71}"/>
              </a:ext>
            </a:extLst>
          </p:cNvPr>
          <p:cNvSpPr/>
          <p:nvPr/>
        </p:nvSpPr>
        <p:spPr>
          <a:xfrm>
            <a:off x="8343900" y="1559859"/>
            <a:ext cx="1324535" cy="7261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View data by calling .</a:t>
            </a:r>
            <a:r>
              <a:rPr lang="en-US" sz="1400" dirty="0" err="1">
                <a:solidFill>
                  <a:schemeClr val="bg1"/>
                </a:solidFill>
              </a:rPr>
              <a:t>json</a:t>
            </a:r>
            <a:r>
              <a:rPr lang="en-US" sz="1400" dirty="0">
                <a:solidFill>
                  <a:schemeClr val="bg1"/>
                </a:solidFill>
              </a:rPr>
              <a:t>()method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8D6DC-9FC2-6D5A-206D-7DB300752242}"/>
              </a:ext>
            </a:extLst>
          </p:cNvPr>
          <p:cNvSpPr/>
          <p:nvPr/>
        </p:nvSpPr>
        <p:spPr>
          <a:xfrm>
            <a:off x="10127875" y="1388408"/>
            <a:ext cx="1250577" cy="1069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Convert into a data frame by calling the </a:t>
            </a:r>
            <a:r>
              <a:rPr lang="en-US" sz="1200" dirty="0" err="1">
                <a:solidFill>
                  <a:schemeClr val="bg1"/>
                </a:solidFill>
              </a:rPr>
              <a:t>json_normalize</a:t>
            </a:r>
            <a:r>
              <a:rPr lang="en-US" sz="1200" dirty="0">
                <a:solidFill>
                  <a:schemeClr val="bg1"/>
                </a:solidFill>
              </a:rPr>
              <a:t> method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3F9ADB-D716-D17C-D20D-7056A0863BC7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8027894" y="1922930"/>
            <a:ext cx="316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60A865-8060-8A66-CB33-ACA6F2517939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9668435" y="1922929"/>
            <a:ext cx="4594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2AB0172-D05B-512C-0E64-69B9490BCE29}"/>
              </a:ext>
            </a:extLst>
          </p:cNvPr>
          <p:cNvSpPr/>
          <p:nvPr/>
        </p:nvSpPr>
        <p:spPr>
          <a:xfrm>
            <a:off x="6790765" y="3758452"/>
            <a:ext cx="1237129" cy="9277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Get HTML 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014289-E0D4-8D82-EAE6-24ACE31681D4}"/>
              </a:ext>
            </a:extLst>
          </p:cNvPr>
          <p:cNvCxnSpPr>
            <a:cxnSpLocks/>
          </p:cNvCxnSpPr>
          <p:nvPr/>
        </p:nvCxnSpPr>
        <p:spPr>
          <a:xfrm>
            <a:off x="8032375" y="4249207"/>
            <a:ext cx="43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D8A458-5F37-30AB-0045-9F1C24DE9305}"/>
              </a:ext>
            </a:extLst>
          </p:cNvPr>
          <p:cNvSpPr/>
          <p:nvPr/>
        </p:nvSpPr>
        <p:spPr>
          <a:xfrm>
            <a:off x="8488455" y="3805566"/>
            <a:ext cx="1395133" cy="9277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Extract Data using </a:t>
            </a:r>
            <a:r>
              <a:rPr lang="en-US" sz="1000" dirty="0" err="1">
                <a:solidFill>
                  <a:schemeClr val="bg1"/>
                </a:solidFill>
              </a:rPr>
              <a:t>BeautifulSoup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C2273F-41C9-BE53-A081-8CD88AC7F9DD}"/>
              </a:ext>
            </a:extLst>
          </p:cNvPr>
          <p:cNvSpPr/>
          <p:nvPr/>
        </p:nvSpPr>
        <p:spPr>
          <a:xfrm>
            <a:off x="10128996" y="3650901"/>
            <a:ext cx="1842247" cy="12371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Use </a:t>
            </a:r>
            <a:r>
              <a:rPr lang="en-US" sz="1000" dirty="0" err="1">
                <a:solidFill>
                  <a:schemeClr val="bg1"/>
                </a:solidFill>
              </a:rPr>
              <a:t>pd.DataFrame</a:t>
            </a:r>
            <a:r>
              <a:rPr lang="en-US" sz="1000" dirty="0">
                <a:solidFill>
                  <a:schemeClr val="bg1"/>
                </a:solidFill>
              </a:rPr>
              <a:t> on the parsed launch record values to create a </a:t>
            </a:r>
            <a:r>
              <a:rPr lang="en-US" sz="1000" dirty="0" err="1">
                <a:solidFill>
                  <a:schemeClr val="bg1"/>
                </a:solidFill>
              </a:rPr>
              <a:t>dataframe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B7142B-7D5F-F77F-3590-6D7324B9A4F0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 flipV="1">
            <a:off x="9883588" y="4269458"/>
            <a:ext cx="245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42646" y="7073153"/>
            <a:ext cx="238853" cy="188828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5134" y="4735512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052400" y="42693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13F08-0E5F-867D-B780-38349E2ABD7B}"/>
              </a:ext>
            </a:extLst>
          </p:cNvPr>
          <p:cNvSpPr/>
          <p:nvPr/>
        </p:nvSpPr>
        <p:spPr>
          <a:xfrm>
            <a:off x="6669948" y="1721222"/>
            <a:ext cx="3866029" cy="1270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1. Use API for a response and convert response to a .</a:t>
            </a:r>
            <a:r>
              <a:rPr lang="en-US" sz="1000" b="1" dirty="0" err="1">
                <a:solidFill>
                  <a:schemeClr val="bg1"/>
                </a:solidFill>
              </a:rPr>
              <a:t>jsonfile</a:t>
            </a:r>
            <a:endParaRPr lang="en-US" sz="1000" b="1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 err="1">
                <a:solidFill>
                  <a:schemeClr val="bg1"/>
                </a:solidFill>
              </a:rPr>
              <a:t>spacex_url</a:t>
            </a:r>
            <a:r>
              <a:rPr lang="en-US" sz="1000" dirty="0">
                <a:solidFill>
                  <a:schemeClr val="bg1"/>
                </a:solidFill>
              </a:rPr>
              <a:t>=</a:t>
            </a:r>
            <a:r>
              <a:rPr lang="en-US" sz="1000" dirty="0">
                <a:solidFill>
                  <a:srgbClr val="FF0000"/>
                </a:solidFill>
              </a:rPr>
              <a:t>https://</a:t>
            </a:r>
            <a:r>
              <a:rPr lang="en-US" sz="1000" dirty="0" err="1">
                <a:solidFill>
                  <a:srgbClr val="FF0000"/>
                </a:solidFill>
              </a:rPr>
              <a:t>api.spacexdata.com</a:t>
            </a:r>
            <a:r>
              <a:rPr lang="en-US" sz="1000" dirty="0">
                <a:solidFill>
                  <a:srgbClr val="FF0000"/>
                </a:solidFill>
              </a:rPr>
              <a:t>/v4/launches/past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response = </a:t>
            </a:r>
            <a:r>
              <a:rPr lang="en-US" sz="1000" dirty="0" err="1">
                <a:solidFill>
                  <a:schemeClr val="bg1"/>
                </a:solidFill>
              </a:rPr>
              <a:t>requests.get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spacex_url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data = </a:t>
            </a:r>
            <a:r>
              <a:rPr lang="en-US" sz="1000" dirty="0" err="1">
                <a:solidFill>
                  <a:schemeClr val="bg1"/>
                </a:solidFill>
              </a:rPr>
              <a:t>pd.json_normalize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response.json</a:t>
            </a:r>
            <a:r>
              <a:rPr lang="en-US" sz="1000" dirty="0">
                <a:solidFill>
                  <a:schemeClr val="bg1"/>
                </a:solidFill>
              </a:rPr>
              <a:t>())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C541D9-ED43-C58C-C5FA-CAF018881528}"/>
              </a:ext>
            </a:extLst>
          </p:cNvPr>
          <p:cNvSpPr/>
          <p:nvPr/>
        </p:nvSpPr>
        <p:spPr>
          <a:xfrm>
            <a:off x="6958853" y="3485235"/>
            <a:ext cx="2823882" cy="1099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2. Subset our </a:t>
            </a:r>
            <a:r>
              <a:rPr lang="en-US" sz="1000" b="1" dirty="0" err="1">
                <a:solidFill>
                  <a:schemeClr val="bg1"/>
                </a:solidFill>
              </a:rPr>
              <a:t>dataframe</a:t>
            </a:r>
            <a:r>
              <a:rPr lang="en-US" sz="1000" b="1" dirty="0">
                <a:solidFill>
                  <a:schemeClr val="bg1"/>
                </a:solidFill>
              </a:rPr>
              <a:t> for keeping relevant features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data = data[['rocket', 'payloads', 'launchpad', 'cores', '</a:t>
            </a:r>
            <a:r>
              <a:rPr lang="en-US" sz="1000" dirty="0" err="1">
                <a:solidFill>
                  <a:schemeClr val="bg1"/>
                </a:solidFill>
              </a:rPr>
              <a:t>flight_number</a:t>
            </a:r>
            <a:r>
              <a:rPr lang="en-US" sz="1000" dirty="0">
                <a:solidFill>
                  <a:schemeClr val="bg1"/>
                </a:solidFill>
              </a:rPr>
              <a:t>', '</a:t>
            </a:r>
            <a:r>
              <a:rPr lang="en-US" sz="1000" dirty="0" err="1">
                <a:solidFill>
                  <a:schemeClr val="bg1"/>
                </a:solidFill>
              </a:rPr>
              <a:t>date_utc</a:t>
            </a:r>
            <a:r>
              <a:rPr lang="en-US" sz="1000" dirty="0">
                <a:solidFill>
                  <a:schemeClr val="bg1"/>
                </a:solidFill>
              </a:rPr>
              <a:t>']]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F0973-0C45-FB48-4B79-8419D375221D}"/>
              </a:ext>
            </a:extLst>
          </p:cNvPr>
          <p:cNvCxnSpPr/>
          <p:nvPr/>
        </p:nvCxnSpPr>
        <p:spPr>
          <a:xfrm>
            <a:off x="8189259" y="3025970"/>
            <a:ext cx="181535" cy="48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D01581-26A9-7AC2-D581-F2A7DA66CF25}"/>
              </a:ext>
            </a:extLst>
          </p:cNvPr>
          <p:cNvCxnSpPr>
            <a:stCxn id="9" idx="1"/>
          </p:cNvCxnSpPr>
          <p:nvPr/>
        </p:nvCxnSpPr>
        <p:spPr>
          <a:xfrm flipH="1">
            <a:off x="6458361" y="4034884"/>
            <a:ext cx="500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426263-98D8-F5A6-A53B-45333ABA40A8}"/>
              </a:ext>
            </a:extLst>
          </p:cNvPr>
          <p:cNvSpPr/>
          <p:nvPr/>
        </p:nvSpPr>
        <p:spPr>
          <a:xfrm>
            <a:off x="1280711" y="1930423"/>
            <a:ext cx="5183841" cy="268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3. Construct our dataset by combining the columns into a dictionary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b="1" dirty="0">
                <a:solidFill>
                  <a:schemeClr val="bg1"/>
                </a:solidFill>
              </a:rPr>
              <a:t>=</a:t>
            </a:r>
            <a:r>
              <a:rPr lang="en-US" sz="800" dirty="0">
                <a:solidFill>
                  <a:schemeClr val="bg1"/>
                </a:solidFill>
              </a:rPr>
              <a:t> {'</a:t>
            </a:r>
            <a:r>
              <a:rPr lang="en-US" sz="800" dirty="0" err="1">
                <a:solidFill>
                  <a:schemeClr val="bg1"/>
                </a:solidFill>
              </a:rPr>
              <a:t>FlightNumber</a:t>
            </a:r>
            <a:r>
              <a:rPr lang="en-US" sz="800" dirty="0">
                <a:solidFill>
                  <a:schemeClr val="bg1"/>
                </a:solidFill>
              </a:rPr>
              <a:t>': list(data['</a:t>
            </a:r>
            <a:r>
              <a:rPr lang="en-US" sz="800" dirty="0" err="1">
                <a:solidFill>
                  <a:schemeClr val="bg1"/>
                </a:solidFill>
              </a:rPr>
              <a:t>flight_number</a:t>
            </a:r>
            <a:r>
              <a:rPr lang="en-US" sz="800" dirty="0">
                <a:solidFill>
                  <a:schemeClr val="bg1"/>
                </a:solidFill>
              </a:rPr>
              <a:t>']),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'Date': list(data['date']),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BoosterVersion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BoosterVersion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PayloadMass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PayloadMass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‘</a:t>
            </a:r>
            <a:r>
              <a:rPr lang="en-US" sz="800" dirty="0" err="1">
                <a:solidFill>
                  <a:schemeClr val="bg1"/>
                </a:solidFill>
              </a:rPr>
              <a:t>Orbit':Orbit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LaunchSite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LaunchSite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Outcome':Outcome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Flights':Flights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GridFins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GridFins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Reused':Reused</a:t>
            </a:r>
            <a:r>
              <a:rPr lang="en-US" sz="800" dirty="0">
                <a:solidFill>
                  <a:schemeClr val="bg1"/>
                </a:solidFill>
              </a:rPr>
              <a:t>, '</a:t>
            </a:r>
            <a:r>
              <a:rPr lang="en-US" sz="800" dirty="0" err="1">
                <a:solidFill>
                  <a:schemeClr val="bg1"/>
                </a:solidFill>
              </a:rPr>
              <a:t>Legs':Legs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LandingPad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LandingPad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Block':Block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ReusedCount</a:t>
            </a:r>
            <a:r>
              <a:rPr lang="en-US" sz="800" dirty="0">
                <a:solidFill>
                  <a:schemeClr val="bg1"/>
                </a:solidFill>
              </a:rPr>
              <a:t>':</a:t>
            </a:r>
            <a:r>
              <a:rPr lang="en-US" sz="800" dirty="0" err="1">
                <a:solidFill>
                  <a:schemeClr val="bg1"/>
                </a:solidFill>
              </a:rPr>
              <a:t>ReusedCount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</a:t>
            </a:r>
            <a:r>
              <a:rPr lang="en-US" sz="800" dirty="0" err="1">
                <a:solidFill>
                  <a:schemeClr val="bg1"/>
                </a:solidFill>
              </a:rPr>
              <a:t>Serial':Serial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'Longitude': Longitude, </a:t>
            </a:r>
          </a:p>
          <a:p>
            <a:r>
              <a:rPr lang="en-US" sz="800" dirty="0">
                <a:solidFill>
                  <a:schemeClr val="bg1"/>
                </a:solidFill>
              </a:rPr>
              <a:t>'Latitude': Latitude} 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 err="1">
                <a:solidFill>
                  <a:schemeClr val="bg1"/>
                </a:solidFill>
              </a:rPr>
              <a:t>df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b="1" dirty="0">
                <a:solidFill>
                  <a:schemeClr val="bg1"/>
                </a:solidFill>
              </a:rPr>
              <a:t>=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pd</a:t>
            </a:r>
            <a:r>
              <a:rPr lang="en-US" sz="800" b="1" dirty="0" err="1">
                <a:solidFill>
                  <a:schemeClr val="bg1"/>
                </a:solidFill>
              </a:rPr>
              <a:t>.</a:t>
            </a:r>
            <a:r>
              <a:rPr lang="en-US" sz="800" dirty="0" err="1">
                <a:solidFill>
                  <a:schemeClr val="bg1"/>
                </a:solidFill>
              </a:rPr>
              <a:t>DataFrame</a:t>
            </a:r>
            <a:r>
              <a:rPr lang="en-US" sz="800" b="1" dirty="0" err="1">
                <a:solidFill>
                  <a:schemeClr val="bg1"/>
                </a:solidFill>
              </a:rPr>
              <a:t>.</a:t>
            </a:r>
            <a:r>
              <a:rPr lang="en-US" sz="800" dirty="0" err="1">
                <a:solidFill>
                  <a:schemeClr val="bg1"/>
                </a:solidFill>
              </a:rPr>
              <a:t>from_dict</a:t>
            </a:r>
            <a:r>
              <a:rPr lang="en-US" sz="800" dirty="0">
                <a:solidFill>
                  <a:schemeClr val="bg1"/>
                </a:solidFill>
              </a:rPr>
              <a:t>(</a:t>
            </a:r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545C4A-8AE9-7AD5-0A56-F8FCD3DC1D79}"/>
              </a:ext>
            </a:extLst>
          </p:cNvPr>
          <p:cNvCxnSpPr/>
          <p:nvPr/>
        </p:nvCxnSpPr>
        <p:spPr>
          <a:xfrm>
            <a:off x="6310200" y="4618917"/>
            <a:ext cx="398407" cy="40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316A5D4-4C07-A4BA-743A-4B4A66DCC3A4}"/>
              </a:ext>
            </a:extLst>
          </p:cNvPr>
          <p:cNvSpPr/>
          <p:nvPr/>
        </p:nvSpPr>
        <p:spPr>
          <a:xfrm>
            <a:off x="6708607" y="4901453"/>
            <a:ext cx="3012141" cy="10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4. Filter data and export to .csv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data_falcon9 = </a:t>
            </a:r>
            <a:r>
              <a:rPr lang="en-US" sz="800" dirty="0" err="1">
                <a:solidFill>
                  <a:schemeClr val="bg1"/>
                </a:solidFill>
              </a:rPr>
              <a:t>df</a:t>
            </a:r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df</a:t>
            </a:r>
            <a:r>
              <a:rPr lang="en-US" sz="800" dirty="0">
                <a:solidFill>
                  <a:schemeClr val="bg1"/>
                </a:solidFill>
              </a:rPr>
              <a:t>['</a:t>
            </a:r>
            <a:r>
              <a:rPr lang="en-US" sz="800" dirty="0" err="1">
                <a:solidFill>
                  <a:schemeClr val="bg1"/>
                </a:solidFill>
              </a:rPr>
              <a:t>BoosterVersion</a:t>
            </a:r>
            <a:r>
              <a:rPr lang="en-US" sz="800" dirty="0">
                <a:solidFill>
                  <a:schemeClr val="bg1"/>
                </a:solidFill>
              </a:rPr>
              <a:t>']!='Falcon 1’]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data_falcon9.to_csv('</a:t>
            </a:r>
            <a:r>
              <a:rPr lang="en-US" sz="800" dirty="0" err="1">
                <a:solidFill>
                  <a:schemeClr val="bg1"/>
                </a:solidFill>
              </a:rPr>
              <a:t>dataset_part</a:t>
            </a:r>
            <a:r>
              <a:rPr lang="en-US" sz="800" dirty="0">
                <a:solidFill>
                  <a:schemeClr val="bg1"/>
                </a:solidFill>
              </a:rPr>
              <a:t>\_1.csv', index=False)</a:t>
            </a:r>
          </a:p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B9F27-E209-537D-B728-4FE8AC8C5211}"/>
              </a:ext>
            </a:extLst>
          </p:cNvPr>
          <p:cNvSpPr txBox="1"/>
          <p:nvPr/>
        </p:nvSpPr>
        <p:spPr>
          <a:xfrm>
            <a:off x="1741394" y="5318312"/>
            <a:ext cx="4354606" cy="68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https://</a:t>
            </a:r>
            <a:r>
              <a:rPr lang="en-US" sz="1000" dirty="0" err="1">
                <a:solidFill>
                  <a:srgbClr val="0948CB"/>
                </a:solidFill>
                <a:latin typeface="Abadi" panose="020B0604020104020204" pitchFamily="34" charset="0"/>
              </a:rPr>
              <a:t>github.com</a:t>
            </a:r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/</a:t>
            </a:r>
            <a:r>
              <a:rPr lang="en-US" sz="1000" dirty="0" err="1">
                <a:solidFill>
                  <a:srgbClr val="0948CB"/>
                </a:solidFill>
                <a:latin typeface="Abadi" panose="020B0604020104020204" pitchFamily="34" charset="0"/>
              </a:rPr>
              <a:t>satchiffre</a:t>
            </a:r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/Applied-Data-Science-Capstone/blob/main/Data%20Collection%20API%20Lab%20(1).</a:t>
            </a:r>
            <a:r>
              <a:rPr lang="en-US" sz="1000" dirty="0" err="1">
                <a:solidFill>
                  <a:srgbClr val="0948CB"/>
                </a:solidFill>
                <a:latin typeface="Abadi" panose="020B0604020104020204" pitchFamily="34" charset="0"/>
              </a:rPr>
              <a:t>ipynb</a:t>
            </a:r>
            <a:endParaRPr lang="en-US" sz="1000" dirty="0">
              <a:solidFill>
                <a:srgbClr val="0948CB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4365" y="5374810"/>
            <a:ext cx="3932238" cy="62145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https://</a:t>
            </a:r>
            <a:r>
              <a:rPr lang="en-US" sz="1000" dirty="0" err="1">
                <a:solidFill>
                  <a:srgbClr val="0948CB"/>
                </a:solidFill>
                <a:latin typeface="Abadi" panose="020B0604020104020204" pitchFamily="34" charset="0"/>
              </a:rPr>
              <a:t>github.com</a:t>
            </a:r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/</a:t>
            </a:r>
            <a:r>
              <a:rPr lang="en-US" sz="1000" dirty="0" err="1">
                <a:solidFill>
                  <a:srgbClr val="0948CB"/>
                </a:solidFill>
                <a:latin typeface="Abadi" panose="020B0604020104020204" pitchFamily="34" charset="0"/>
              </a:rPr>
              <a:t>satchiffre</a:t>
            </a:r>
            <a:r>
              <a:rPr lang="en-US" sz="1000" dirty="0">
                <a:solidFill>
                  <a:srgbClr val="0948CB"/>
                </a:solidFill>
                <a:latin typeface="Abadi" panose="020B0604020104020204" pitchFamily="34" charset="0"/>
              </a:rPr>
              <a:t>/Applied-Data-Science-Capstone/blob/main/Complete%20the%20Data%20Collection%20with%20Web%20Scraping%20lab.ipynb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tx2">
                    <a:lumMod val="25000"/>
                  </a:schemeClr>
                </a:solidFill>
                <a:latin typeface="Abadi"/>
              </a:rPr>
              <a:t>Data Collection - Scraping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DF066-4830-88E1-823D-DFD1906FF2B8}"/>
              </a:ext>
            </a:extLst>
          </p:cNvPr>
          <p:cNvSpPr/>
          <p:nvPr/>
        </p:nvSpPr>
        <p:spPr>
          <a:xfrm>
            <a:off x="6190607" y="1293547"/>
            <a:ext cx="4548634" cy="52753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r>
              <a:rPr lang="en-US" sz="800" b="1" dirty="0">
                <a:solidFill>
                  <a:schemeClr val="bg1"/>
                </a:solidFill>
                <a:highlight>
                  <a:srgbClr val="F2F2F2"/>
                </a:highlight>
              </a:rPr>
              <a:t>1. Request the Falcon9 Launch Wiki page from its URL</a:t>
            </a:r>
          </a:p>
          <a:p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static_url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= "https://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en.wikipedia.org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/w/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index.php?title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=List_of_Falcon_9_and_Falcon_Heavy_launches&amp;oldid=1027686922" </a:t>
            </a: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response =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requests.get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static_url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).text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soup =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BeautifulSoup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(response, 'html5lib’)</a:t>
            </a: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r>
              <a:rPr lang="en-US" sz="800" b="1" dirty="0">
                <a:solidFill>
                  <a:schemeClr val="bg1"/>
                </a:solidFill>
                <a:highlight>
                  <a:srgbClr val="F2F2F2"/>
                </a:highlight>
              </a:rPr>
              <a:t>2. Extract all column/variable names from the HTML table header</a:t>
            </a:r>
          </a:p>
          <a:p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html_tables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=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soup.find_all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('table’)</a:t>
            </a:r>
          </a:p>
          <a:p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column_names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= [] 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for row in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first_launch_table.find_all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('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th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’): 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     name =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extract_column_from_header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(row) 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     if (name != None and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len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(name) &gt; 0): 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          </a:t>
            </a:r>
            <a:r>
              <a:rPr lang="en-US" sz="800" dirty="0" err="1">
                <a:solidFill>
                  <a:schemeClr val="bg1"/>
                </a:solidFill>
                <a:highlight>
                  <a:srgbClr val="F2F2F2"/>
                </a:highlight>
              </a:rPr>
              <a:t>column_names.append</a:t>
            </a:r>
            <a:r>
              <a:rPr lang="en-US" sz="800" dirty="0">
                <a:solidFill>
                  <a:schemeClr val="bg1"/>
                </a:solidFill>
                <a:highlight>
                  <a:srgbClr val="F2F2F2"/>
                </a:highlight>
              </a:rPr>
              <a:t>(name)</a:t>
            </a: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r>
              <a:rPr lang="en-US" sz="800" b="1" dirty="0">
                <a:solidFill>
                  <a:schemeClr val="bg1"/>
                </a:solidFill>
                <a:highlight>
                  <a:srgbClr val="F2F2F2"/>
                </a:highlight>
              </a:rPr>
              <a:t>3. </a:t>
            </a:r>
            <a:r>
              <a:rPr lang="en-US" sz="800" b="1" dirty="0">
                <a:solidFill>
                  <a:schemeClr val="bg1"/>
                </a:solidFill>
              </a:rPr>
              <a:t>Create a data frame by parsing the launch HTML tables</a:t>
            </a: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= </a:t>
            </a:r>
            <a:r>
              <a:rPr lang="en-US" sz="800" dirty="0" err="1">
                <a:solidFill>
                  <a:schemeClr val="bg1"/>
                </a:solidFill>
              </a:rPr>
              <a:t>dict.fromkeys</a:t>
            </a:r>
            <a:r>
              <a:rPr lang="en-US" sz="800" dirty="0">
                <a:solidFill>
                  <a:schemeClr val="bg1"/>
                </a:solidFill>
              </a:rPr>
              <a:t>(</a:t>
            </a:r>
            <a:r>
              <a:rPr lang="en-US" sz="800" dirty="0" err="1">
                <a:solidFill>
                  <a:schemeClr val="bg1"/>
                </a:solidFill>
              </a:rPr>
              <a:t>column_names</a:t>
            </a:r>
            <a:r>
              <a:rPr lang="en-US" sz="800" dirty="0">
                <a:solidFill>
                  <a:schemeClr val="bg1"/>
                </a:solidFill>
              </a:rPr>
              <a:t>) </a:t>
            </a:r>
          </a:p>
          <a:p>
            <a:r>
              <a:rPr lang="en-US" sz="800" dirty="0">
                <a:solidFill>
                  <a:schemeClr val="bg1"/>
                </a:solidFill>
              </a:rPr>
              <a:t>del </a:t>
            </a:r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['Date and time ( )’] </a:t>
            </a:r>
          </a:p>
          <a:p>
            <a:r>
              <a:rPr lang="en-US" sz="800" dirty="0">
                <a:solidFill>
                  <a:schemeClr val="bg1"/>
                </a:solidFill>
              </a:rPr>
              <a:t>list </a:t>
            </a:r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['Flight No.']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['Launch site']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['Payload']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['Payload mass']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['Orbit']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['Customer']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['Launch outcome'] = 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['Version Booster']=[]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['Booster landing']=[]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['Date']=[] 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['Time']=[]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>
                <a:solidFill>
                  <a:schemeClr val="bg1"/>
                </a:solidFill>
              </a:rPr>
              <a:t>4. After we’ve parsed launch record values into </a:t>
            </a:r>
            <a:r>
              <a:rPr lang="en-US" sz="800" b="1" dirty="0" err="1">
                <a:solidFill>
                  <a:schemeClr val="bg1"/>
                </a:solidFill>
              </a:rPr>
              <a:t>launch_dict</a:t>
            </a:r>
            <a:r>
              <a:rPr lang="en-US" sz="800" b="1" dirty="0">
                <a:solidFill>
                  <a:schemeClr val="bg1"/>
                </a:solidFill>
              </a:rPr>
              <a:t>, you can create a </a:t>
            </a:r>
            <a:r>
              <a:rPr lang="en-US" sz="800" b="1" dirty="0" err="1">
                <a:solidFill>
                  <a:schemeClr val="bg1"/>
                </a:solidFill>
              </a:rPr>
              <a:t>dataframe</a:t>
            </a:r>
            <a:r>
              <a:rPr lang="en-US" sz="800" b="1" dirty="0">
                <a:solidFill>
                  <a:schemeClr val="bg1"/>
                </a:solidFill>
              </a:rPr>
              <a:t> from it.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 err="1">
                <a:solidFill>
                  <a:schemeClr val="bg1"/>
                </a:solidFill>
              </a:rPr>
              <a:t>df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pd.DataFrame</a:t>
            </a:r>
            <a:r>
              <a:rPr lang="en-US" sz="800" dirty="0">
                <a:solidFill>
                  <a:schemeClr val="bg1"/>
                </a:solidFill>
              </a:rPr>
              <a:t>(</a:t>
            </a:r>
            <a:r>
              <a:rPr lang="en-US" sz="800" dirty="0" err="1">
                <a:solidFill>
                  <a:schemeClr val="bg1"/>
                </a:solidFill>
              </a:rPr>
              <a:t>launch_dict</a:t>
            </a:r>
            <a:r>
              <a:rPr lang="en-US" sz="800" dirty="0">
                <a:solidFill>
                  <a:schemeClr val="bg1"/>
                </a:solidFill>
              </a:rPr>
              <a:t>)</a:t>
            </a: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  <a:highlight>
                <a:srgbClr val="F2F2F2"/>
              </a:highlight>
            </a:endParaRPr>
          </a:p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C3205-B96F-4E03-9741-E855130D0829}"/>
              </a:ext>
            </a:extLst>
          </p:cNvPr>
          <p:cNvCxnSpPr/>
          <p:nvPr/>
        </p:nvCxnSpPr>
        <p:spPr>
          <a:xfrm>
            <a:off x="8464924" y="2138082"/>
            <a:ext cx="0" cy="34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75BF7-10A9-3B56-BAF1-57917B4D68BB}"/>
              </a:ext>
            </a:extLst>
          </p:cNvPr>
          <p:cNvCxnSpPr/>
          <p:nvPr/>
        </p:nvCxnSpPr>
        <p:spPr>
          <a:xfrm>
            <a:off x="8337176" y="3375212"/>
            <a:ext cx="0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A5540D-C7E4-E49D-D40A-BD7F6F707D83}"/>
              </a:ext>
            </a:extLst>
          </p:cNvPr>
          <p:cNvCxnSpPr/>
          <p:nvPr/>
        </p:nvCxnSpPr>
        <p:spPr>
          <a:xfrm>
            <a:off x="8276665" y="5499847"/>
            <a:ext cx="0" cy="28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2428</Words>
  <Application>Microsoft Macintosh PowerPoint</Application>
  <PresentationFormat>Widescreen</PresentationFormat>
  <Paragraphs>326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MS Shell Dlg 2</vt:lpstr>
      <vt:lpstr>Source Sans Pro</vt:lpstr>
      <vt:lpstr>Wingdings</vt:lpstr>
      <vt:lpstr>Wingdings 3</vt:lpstr>
      <vt:lpstr>Custom Design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Le Jeffrey :.</cp:lastModifiedBy>
  <cp:revision>241</cp:revision>
  <dcterms:created xsi:type="dcterms:W3CDTF">2021-04-29T18:58:34Z</dcterms:created>
  <dcterms:modified xsi:type="dcterms:W3CDTF">2022-08-31T03:02:28Z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